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85" r:id="rId3"/>
    <p:sldId id="257" r:id="rId4"/>
    <p:sldId id="259" r:id="rId5"/>
    <p:sldId id="273" r:id="rId6"/>
    <p:sldId id="258" r:id="rId7"/>
    <p:sldId id="260" r:id="rId8"/>
    <p:sldId id="288" r:id="rId9"/>
    <p:sldId id="265" r:id="rId10"/>
    <p:sldId id="283" r:id="rId11"/>
    <p:sldId id="262" r:id="rId12"/>
    <p:sldId id="274" r:id="rId13"/>
    <p:sldId id="275" r:id="rId14"/>
    <p:sldId id="276" r:id="rId15"/>
    <p:sldId id="290" r:id="rId16"/>
    <p:sldId id="291" r:id="rId17"/>
    <p:sldId id="293" r:id="rId18"/>
    <p:sldId id="286" r:id="rId19"/>
    <p:sldId id="287" r:id="rId20"/>
    <p:sldId id="263" r:id="rId21"/>
    <p:sldId id="278" r:id="rId22"/>
    <p:sldId id="279" r:id="rId23"/>
    <p:sldId id="280" r:id="rId24"/>
    <p:sldId id="281" r:id="rId25"/>
    <p:sldId id="282" r:id="rId26"/>
    <p:sldId id="289" r:id="rId27"/>
    <p:sldId id="277" r:id="rId28"/>
    <p:sldId id="292" r:id="rId29"/>
    <p:sldId id="270" r:id="rId30"/>
    <p:sldId id="26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7B3FF2-6D69-4733-A616-C23FB62FDF68}">
          <p14:sldIdLst>
            <p14:sldId id="256"/>
            <p14:sldId id="285"/>
            <p14:sldId id="257"/>
            <p14:sldId id="259"/>
            <p14:sldId id="273"/>
            <p14:sldId id="258"/>
            <p14:sldId id="260"/>
            <p14:sldId id="288"/>
            <p14:sldId id="265"/>
            <p14:sldId id="283"/>
            <p14:sldId id="262"/>
            <p14:sldId id="274"/>
            <p14:sldId id="275"/>
            <p14:sldId id="276"/>
            <p14:sldId id="290"/>
            <p14:sldId id="291"/>
            <p14:sldId id="293"/>
            <p14:sldId id="286"/>
            <p14:sldId id="287"/>
            <p14:sldId id="263"/>
            <p14:sldId id="278"/>
            <p14:sldId id="279"/>
            <p14:sldId id="280"/>
            <p14:sldId id="281"/>
            <p14:sldId id="282"/>
            <p14:sldId id="289"/>
            <p14:sldId id="277"/>
            <p14:sldId id="292"/>
            <p14:sldId id="270"/>
            <p14:sldId id="268"/>
          </p14:sldIdLst>
        </p14:section>
        <p14:section name="Untitled Section" id="{092EE673-D4FC-49E5-9AFF-72534C070DD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0230-7570-4BCC-8DB6-B56B1C1C3E75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99DB5-00AA-4DCE-A4B4-3BEB96457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FE3155-52D9-4F00-9C1A-64CCA7658029}" type="slidenum">
              <a:rPr lang="sr-Latn-CS" sz="1200"/>
              <a:pPr eaLnBrk="1" hangingPunct="1"/>
              <a:t>29</a:t>
            </a:fld>
            <a:endParaRPr lang="sr-Latn-CS" sz="12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742DEA-F7DF-451F-A846-9846549AE184}" type="slidenum">
              <a:rPr lang="sr-Latn-CS" sz="1200"/>
              <a:pPr eaLnBrk="1" hangingPunct="1"/>
              <a:t>30</a:t>
            </a:fld>
            <a:endParaRPr lang="sr-Latn-CS" sz="120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5A352CA-6BCB-4426-8B8D-A5C902DE1369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C2D7C29-2903-45BC-A803-8427F7B793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458200" cy="1470025"/>
          </a:xfrm>
        </p:spPr>
        <p:txBody>
          <a:bodyPr/>
          <a:lstStyle/>
          <a:p>
            <a:r>
              <a:rPr lang="sr-Cyrl-RS" sz="2800" dirty="0" smtClean="0"/>
              <a:t>ИАСМ И</a:t>
            </a:r>
            <a:r>
              <a:rPr lang="en-US" sz="2800" dirty="0" smtClean="0"/>
              <a:t>21</a:t>
            </a:r>
            <a:r>
              <a:rPr lang="sr-Cyrl-RS" sz="2800" dirty="0" smtClean="0"/>
              <a:t> - Медицина бола </a:t>
            </a:r>
            <a:br>
              <a:rPr lang="sr-Cyrl-RS" sz="2800" dirty="0" smtClean="0"/>
            </a:br>
            <a:r>
              <a:rPr lang="sr-Cyrl-RS" dirty="0" smtClean="0"/>
              <a:t>ОПИОИДИ У ТЕРАПИЈИ БОЛА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4953000" cy="1752600"/>
          </a:xfrm>
        </p:spPr>
        <p:txBody>
          <a:bodyPr/>
          <a:lstStyle/>
          <a:p>
            <a:r>
              <a:rPr lang="sr-Cyrl-RS" dirty="0" smtClean="0"/>
              <a:t>Доц. др Дејана Ружић Зечевић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Фармакокинетика опиоида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25112"/>
          </a:xfrm>
        </p:spPr>
        <p:txBody>
          <a:bodyPr>
            <a:noAutofit/>
          </a:bodyPr>
          <a:lstStyle/>
          <a:p>
            <a:pPr marL="457200" indent="-457200"/>
            <a:r>
              <a:rPr lang="sr-Cyrl-RS" sz="2000" dirty="0" smtClean="0"/>
              <a:t>Добро се апсорбују након оралне, супкутане и интрамускуларне примене</a:t>
            </a:r>
            <a:endParaRPr lang="ru-RU" sz="2000" dirty="0" smtClean="0"/>
          </a:p>
          <a:p>
            <a:r>
              <a:rPr lang="ru-RU" sz="2000" dirty="0" smtClean="0"/>
              <a:t>Код морфина је орална доза </a:t>
            </a:r>
            <a:r>
              <a:rPr lang="ru-RU" sz="2000" dirty="0"/>
              <a:t>знатно већа од парентералне </a:t>
            </a:r>
            <a:r>
              <a:rPr lang="ru-RU" sz="2000" dirty="0" smtClean="0"/>
              <a:t>(због пресистемске </a:t>
            </a:r>
            <a:r>
              <a:rPr lang="ru-RU" sz="2000" dirty="0"/>
              <a:t>елиминација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БИ морфина је око 25% (интериндивидуалне варијације)</a:t>
            </a:r>
          </a:p>
          <a:p>
            <a:r>
              <a:rPr lang="ru-RU" sz="2000" dirty="0" smtClean="0"/>
              <a:t>Биорасположивост кодеина и оксикодона је 80-90%</a:t>
            </a:r>
            <a:endParaRPr lang="ru-RU" sz="2000" dirty="0" smtClean="0"/>
          </a:p>
          <a:p>
            <a:r>
              <a:rPr lang="ru-RU" sz="2000" dirty="0" smtClean="0"/>
              <a:t>равномерно </a:t>
            </a:r>
            <a:r>
              <a:rPr lang="ru-RU" sz="2000" dirty="0"/>
              <a:t>се </a:t>
            </a:r>
            <a:r>
              <a:rPr lang="ru-RU" sz="2000" dirty="0" smtClean="0"/>
              <a:t>расподељују </a:t>
            </a:r>
            <a:r>
              <a:rPr lang="ru-RU" sz="2000" dirty="0"/>
              <a:t>по ткивима и то углавном у плућима, јетри, бубрезима и </a:t>
            </a:r>
            <a:r>
              <a:rPr lang="ru-RU" sz="2000" dirty="0" smtClean="0"/>
              <a:t>мозгу (добро прокрвљена ткива)</a:t>
            </a:r>
          </a:p>
          <a:p>
            <a:r>
              <a:rPr lang="ru-RU" sz="2000" dirty="0" smtClean="0"/>
              <a:t>Неки опиоиди боље пролазе </a:t>
            </a:r>
            <a:r>
              <a:rPr lang="ru-RU" sz="2000" dirty="0"/>
              <a:t>кроз ХЕБ  </a:t>
            </a:r>
            <a:r>
              <a:rPr lang="ru-RU" sz="2000" dirty="0"/>
              <a:t>(хероин, </a:t>
            </a:r>
            <a:r>
              <a:rPr lang="ru-RU" sz="2000" dirty="0" smtClean="0"/>
              <a:t>кодеин)од </a:t>
            </a:r>
            <a:r>
              <a:rPr lang="ru-RU" sz="2000" dirty="0"/>
              <a:t>других</a:t>
            </a:r>
            <a:r>
              <a:rPr lang="ru-RU" sz="2000" dirty="0" smtClean="0"/>
              <a:t>) </a:t>
            </a:r>
            <a:r>
              <a:rPr lang="ru-RU" sz="2000" dirty="0"/>
              <a:t>док други пролазе слабије (морфин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Липофилан опиоид –фентанил (трансдермални фластери)</a:t>
            </a:r>
            <a:r>
              <a:rPr lang="ru-RU" sz="2000" dirty="0" smtClean="0"/>
              <a:t>                                      </a:t>
            </a:r>
            <a:endParaRPr lang="ru-RU" sz="2000" dirty="0" smtClean="0"/>
          </a:p>
          <a:p>
            <a:r>
              <a:rPr lang="ru-RU" sz="2000" dirty="0" smtClean="0"/>
              <a:t>Деца </a:t>
            </a:r>
            <a:r>
              <a:rPr lang="ru-RU" sz="2000" dirty="0"/>
              <a:t>су посебно осетљива на </a:t>
            </a:r>
            <a:r>
              <a:rPr lang="ru-RU" sz="2000" dirty="0" smtClean="0"/>
              <a:t>морфин</a:t>
            </a:r>
            <a:endParaRPr lang="ru-RU" sz="2000" dirty="0"/>
          </a:p>
          <a:p>
            <a:r>
              <a:rPr lang="ru-RU" sz="2000" dirty="0" smtClean="0"/>
              <a:t>Сви </a:t>
            </a:r>
            <a:r>
              <a:rPr lang="ru-RU" sz="2000" dirty="0"/>
              <a:t>опијати лако пролазе кроз </a:t>
            </a:r>
            <a:r>
              <a:rPr lang="ru-RU" sz="2000" dirty="0" smtClean="0"/>
              <a:t>плаценту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70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Фармаколошка дејства опиоида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r-Latn-CS" b="1" dirty="0" smtClean="0"/>
              <a:t>Аналгезија</a:t>
            </a:r>
            <a:endParaRPr lang="sr-Cyrl-RS" b="1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Промена понашања</a:t>
            </a:r>
            <a:r>
              <a:rPr lang="en-US" dirty="0" smtClean="0"/>
              <a:t> </a:t>
            </a:r>
            <a:r>
              <a:rPr lang="sr-Cyrl-RS" dirty="0" smtClean="0"/>
              <a:t>(еуфорија, дисфорија)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Депресија дисања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Наузеја 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Миоза </a:t>
            </a:r>
          </a:p>
          <a:p>
            <a:pPr marL="514350" indent="-514350">
              <a:buAutoNum type="arabicPeriod"/>
            </a:pPr>
            <a:r>
              <a:rPr lang="sr-Cyrl-RS" dirty="0"/>
              <a:t>С</a:t>
            </a:r>
            <a:r>
              <a:rPr lang="sr-Cyrl-RS" dirty="0" smtClean="0"/>
              <a:t>упресија рефлекса кашља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Смањење мотилитета у ГИТ-у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05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1534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Индикације за примену опиоида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305800" cy="4517136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Интраоперативна и постоперативна аналгезија</a:t>
            </a:r>
          </a:p>
          <a:p>
            <a:r>
              <a:rPr lang="sr-Cyrl-RS" dirty="0" smtClean="0"/>
              <a:t>Општа и регионална анестезија (фентанил и деривати)</a:t>
            </a:r>
          </a:p>
          <a:p>
            <a:r>
              <a:rPr lang="sr-Cyrl-RS" dirty="0" smtClean="0"/>
              <a:t>Сузбијања болова различите етиологије (код опекотина, тешких фрактура, инфаркта миокарда, шока, малигнитета)</a:t>
            </a:r>
          </a:p>
          <a:p>
            <a:r>
              <a:rPr lang="sr-Cyrl-RS" dirty="0" smtClean="0"/>
              <a:t>Акутни едем плућа (поправља диспнеју и инсуфициијенцију леве коморе, смањује анксиозност)</a:t>
            </a:r>
          </a:p>
          <a:p>
            <a:r>
              <a:rPr lang="sr-Cyrl-RS" dirty="0" smtClean="0"/>
              <a:t>Упорни кашаљ (кодеин, декстроморфин)</a:t>
            </a:r>
          </a:p>
          <a:p>
            <a:r>
              <a:rPr lang="sr-Cyrl-RS" dirty="0" smtClean="0"/>
              <a:t>Дијареја (лоперамид, периферни опиоид)</a:t>
            </a:r>
          </a:p>
          <a:p>
            <a:r>
              <a:rPr lang="sr-Cyrl-RS" dirty="0" smtClean="0"/>
              <a:t>Терапија опоидне зависности (бупренорфин и метадон)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80772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Контраиндикације</a:t>
            </a:r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Повишен интракранијални притисак                               (код повреде главе или краниотомије)</a:t>
            </a:r>
          </a:p>
          <a:p>
            <a:r>
              <a:rPr lang="sr-Cyrl-RS" sz="2400" dirty="0"/>
              <a:t>Бронхијална астма</a:t>
            </a:r>
          </a:p>
          <a:p>
            <a:r>
              <a:rPr lang="sr-Cyrl-RS" sz="2400" dirty="0"/>
              <a:t>Акутно тровање етанолом </a:t>
            </a:r>
            <a:r>
              <a:rPr lang="sr-Cyrl-RS" sz="2400" dirty="0" smtClean="0"/>
              <a:t>(</a:t>
            </a:r>
            <a:r>
              <a:rPr lang="sr-Cyrl-RS" sz="2400" dirty="0"/>
              <a:t>због адиције депресорних ефеката)</a:t>
            </a:r>
          </a:p>
          <a:p>
            <a:r>
              <a:rPr lang="sr-Cyrl-RS" sz="2400" dirty="0"/>
              <a:t>Емфизем плућа и хронично плућно срце</a:t>
            </a:r>
          </a:p>
          <a:p>
            <a:r>
              <a:rPr lang="sr-Cyrl-RS" sz="2400" dirty="0"/>
              <a:t>Хипотиреоидизам и адисонизам</a:t>
            </a:r>
          </a:p>
          <a:p>
            <a:r>
              <a:rPr lang="sr-Cyrl-RS" sz="2400" dirty="0"/>
              <a:t>Конвулзивна стања</a:t>
            </a:r>
          </a:p>
          <a:p>
            <a:r>
              <a:rPr lang="sr-Cyrl-RS" sz="2400" dirty="0"/>
              <a:t>Комбинација чистих агониста (морфин) и      </a:t>
            </a:r>
            <a:r>
              <a:rPr lang="sr-Cyrl-RS" sz="2400" dirty="0" smtClean="0"/>
              <a:t>агониста-антагониста, </a:t>
            </a:r>
            <a:r>
              <a:rPr lang="sr-Cyrl-RS" sz="2400" dirty="0"/>
              <a:t>нпр. </a:t>
            </a:r>
            <a:r>
              <a:rPr lang="sr-Cyrl-RS" sz="2400" dirty="0" smtClean="0"/>
              <a:t>пентазоцина</a:t>
            </a:r>
          </a:p>
        </p:txBody>
      </p:sp>
    </p:spTree>
    <p:extLst>
      <p:ext uri="{BB962C8B-B14F-4D97-AF65-F5344CB8AC3E}">
        <p14:creationId xmlns:p14="http://schemas.microsoft.com/office/powerpoint/2010/main" val="33022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Нежељена дејства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наузеја </a:t>
            </a:r>
            <a:r>
              <a:rPr lang="sr-Cyrl-RS" dirty="0"/>
              <a:t>и </a:t>
            </a:r>
            <a:r>
              <a:rPr lang="sr-Cyrl-RS" dirty="0" smtClean="0"/>
              <a:t>повраћање</a:t>
            </a:r>
          </a:p>
          <a:p>
            <a:r>
              <a:rPr lang="sr-Cyrl-RS" dirty="0" smtClean="0"/>
              <a:t>депресија </a:t>
            </a:r>
            <a:r>
              <a:rPr lang="sr-Cyrl-RS" dirty="0"/>
              <a:t>дисања </a:t>
            </a:r>
            <a:endParaRPr lang="sr-Cyrl-RS" dirty="0" smtClean="0"/>
          </a:p>
          <a:p>
            <a:r>
              <a:rPr lang="sr-Cyrl-RS" dirty="0" smtClean="0"/>
              <a:t>упорна опстипација </a:t>
            </a:r>
          </a:p>
          <a:p>
            <a:r>
              <a:rPr lang="sr-Cyrl-RS" dirty="0" smtClean="0"/>
              <a:t>ретенција урина</a:t>
            </a:r>
          </a:p>
          <a:p>
            <a:r>
              <a:rPr lang="sr-Cyrl-RS" dirty="0" smtClean="0"/>
              <a:t>свраб </a:t>
            </a:r>
            <a:r>
              <a:rPr lang="sr-Cyrl-RS" dirty="0"/>
              <a:t>и </a:t>
            </a:r>
            <a:r>
              <a:rPr lang="sr-Cyrl-RS" dirty="0" smtClean="0"/>
              <a:t>уртикарија</a:t>
            </a:r>
            <a:endParaRPr lang="sr-Cyrl-RS" dirty="0"/>
          </a:p>
          <a:p>
            <a:r>
              <a:rPr lang="sr-Cyrl-RS" dirty="0"/>
              <a:t>Сви опиоиди који делују преко ми рецептора проузрукују толеранцију, физичку и психичку зависност, који су нарочито изражени код хроничног тровања морфином (хероином),                     тј. постојања зависности од опијата.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9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514" y="990600"/>
            <a:ext cx="8229600" cy="106680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Толеранција на опиоиде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Код дуже примене развија се толеранција (споро) и на жељене и нежељене ефекте опиоида</a:t>
            </a:r>
          </a:p>
          <a:p>
            <a:r>
              <a:rPr lang="sr-Cyrl-RS" dirty="0" smtClean="0"/>
              <a:t>Потреба за повећањем дозе како би се постигао аналгетски ефекат као на почетку примене</a:t>
            </a:r>
          </a:p>
          <a:p>
            <a:r>
              <a:rPr lang="sr-Cyrl-RS" dirty="0" smtClean="0"/>
              <a:t>Постоји укрштена толеранција, али није потпуна, што даје могућност ротације опиоиде и постизање бољег одговора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8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Физичка зависност 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(апстиненцијални синдром)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839200" cy="4267200"/>
          </a:xfrm>
        </p:spPr>
        <p:txBody>
          <a:bodyPr/>
          <a:lstStyle/>
          <a:p>
            <a:r>
              <a:rPr lang="sr-Cyrl-RS" dirty="0" smtClean="0"/>
              <a:t>Последица неуроадаптивних механизама који су у вези са интрацелуларним гласницима  у централном и периферном НС</a:t>
            </a:r>
          </a:p>
          <a:p>
            <a:r>
              <a:rPr lang="sr-Cyrl-RS" dirty="0" smtClean="0"/>
              <a:t>2-3 дана након обуставе – апстиненцијални синдром: лакримација, мидријаза, ринореја, болови, зевање, тремор, знојење, пилоерекција, мучнина, дијареја, анксиозност, несаница, убрзање срчаног рада и дисања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Адикција (психичка зависност)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Неодољива жеља за леком /дрогом и губитак контроле над употребом лека</a:t>
            </a:r>
          </a:p>
          <a:p>
            <a:r>
              <a:rPr lang="sr-Cyrl-RS" dirty="0"/>
              <a:t>П</a:t>
            </a:r>
            <a:r>
              <a:rPr lang="sr-Cyrl-RS" dirty="0" smtClean="0"/>
              <a:t>оремећај функционисања у смислу занемаривања других интересовања</a:t>
            </a:r>
          </a:p>
          <a:p>
            <a:r>
              <a:rPr lang="sr-Cyrl-RS" dirty="0" smtClean="0"/>
              <a:t>Изузетно ретко се развија код болесника у терминалној фази малигнитета</a:t>
            </a:r>
          </a:p>
          <a:p>
            <a:r>
              <a:rPr lang="sr-Cyrl-RS" dirty="0" smtClean="0"/>
              <a:t>Псеудозависност (ако бол није добро купирана)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94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Опиоиди са јаким аналгетским дејством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525963"/>
          </a:xfrm>
        </p:spPr>
        <p:txBody>
          <a:bodyPr/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Агонисти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опиоидних рецептора: Морфин метадон, меперидин, левофранол, фентанил, суфентанил, алфентанил, ремифентанил)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Мешовити-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агонисти-антагонисти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 пентазоцин, трамадол (слабији аналгетици од пуних агониста)</a:t>
            </a:r>
          </a:p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Парцијални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агонисти (буторфанол, налбуфин)</a:t>
            </a:r>
          </a:p>
          <a:p>
            <a:pPr marL="109728" indent="0"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Морфин је златни стандард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 јаке акутне и хроничне болове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1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Опиоиди са благим до умереним аналгетским дејством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14452"/>
            <a:ext cx="8229600" cy="4525963"/>
          </a:xfrm>
        </p:spPr>
        <p:txBody>
          <a:bodyPr/>
          <a:lstStyle/>
          <a:p>
            <a:r>
              <a:rPr lang="sr-Cyrl-RS" sz="2800" dirty="0" smtClean="0"/>
              <a:t>Кодеин</a:t>
            </a:r>
          </a:p>
          <a:p>
            <a:r>
              <a:rPr lang="sr-Cyrl-RS" sz="2800" dirty="0" smtClean="0"/>
              <a:t>Оксикодон</a:t>
            </a:r>
          </a:p>
          <a:p>
            <a:r>
              <a:rPr lang="sr-Cyrl-RS" sz="2800" dirty="0" smtClean="0"/>
              <a:t>Дихидрокодеин</a:t>
            </a:r>
          </a:p>
          <a:p>
            <a:r>
              <a:rPr lang="sr-Cyrl-RS" sz="2800" dirty="0" smtClean="0"/>
              <a:t>Хидрокодон</a:t>
            </a:r>
          </a:p>
          <a:p>
            <a:r>
              <a:rPr lang="sr-Cyrl-RS" sz="2800" dirty="0" smtClean="0"/>
              <a:t>Пропоксифен</a:t>
            </a:r>
          </a:p>
          <a:p>
            <a:r>
              <a:rPr lang="sr-Cyrl-RS" sz="2800" dirty="0" smtClean="0"/>
              <a:t>Примењују се углавном пер ос за купирање слабих болова (често у комбинацији са парацетамолом или АСА)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37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Терминологија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Опиоид</a:t>
            </a:r>
            <a:r>
              <a:rPr lang="ru-RU" dirty="0"/>
              <a:t> је термин који описује све лекове  (природне или синтетске), који се везују за </a:t>
            </a:r>
            <a:r>
              <a:rPr lang="ru-RU" dirty="0" smtClean="0"/>
              <a:t>опиоидне рецепторе</a:t>
            </a:r>
            <a:r>
              <a:rPr lang="ru-RU" dirty="0"/>
              <a:t>.</a:t>
            </a:r>
          </a:p>
          <a:p>
            <a:r>
              <a:rPr lang="ru-RU" dirty="0"/>
              <a:t>Овај термин укључује лекове који су агонисти (морфин, фентанил), агонисти-антагонисти  (буторфанол, налорфин) и антагонисте (налоксон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b="1" dirty="0"/>
              <a:t>Опијати</a:t>
            </a:r>
            <a:r>
              <a:rPr lang="ru-RU" dirty="0"/>
              <a:t> се користе да означе деривате опијума </a:t>
            </a:r>
            <a:r>
              <a:rPr lang="ru-RU" dirty="0" smtClean="0"/>
              <a:t>(</a:t>
            </a:r>
            <a:r>
              <a:rPr lang="ru-RU" dirty="0"/>
              <a:t>морфин, кодеин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b="1" dirty="0"/>
              <a:t>Наркотици</a:t>
            </a:r>
            <a:r>
              <a:rPr lang="ru-RU" dirty="0"/>
              <a:t>, неспецифичан назив, који може да се примени на сваки </a:t>
            </a:r>
            <a:r>
              <a:rPr lang="ru-RU" dirty="0" smtClean="0"/>
              <a:t>лек </a:t>
            </a:r>
            <a:r>
              <a:rPr lang="ru-RU" dirty="0"/>
              <a:t>који узрокује сан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27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066800"/>
          </a:xfrm>
        </p:spPr>
        <p:txBody>
          <a:bodyPr/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Аналгезија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b="1" dirty="0" smtClean="0"/>
              <a:t>ОПИОИДИ  - Најпотентнији аналгетици </a:t>
            </a:r>
          </a:p>
          <a:p>
            <a:r>
              <a:rPr lang="sr-Cyrl-RS" dirty="0" smtClean="0"/>
              <a:t>Механизам аналгезије обухвата бар три фактора: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Повишење прага за перцепцију бола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Промена емоционалне реакције на бол (морфин депримира психичко доживљавање бола)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Изазивање седације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1668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Терапија акутног бола</a:t>
            </a:r>
            <a:r>
              <a:rPr lang="sr-Cyrl-RS" dirty="0" smtClean="0"/>
              <a:t/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Почиње се са минималним дозама слабијих аналгетика, а затим се прелази на потентније- </a:t>
            </a:r>
            <a:r>
              <a:rPr lang="sr-Cyrl-RS" sz="2800" b="1" dirty="0" smtClean="0"/>
              <a:t>опиоиде</a:t>
            </a:r>
            <a:r>
              <a:rPr lang="sr-Cyrl-RS" sz="2800" dirty="0" smtClean="0"/>
              <a:t>, или се комбинују</a:t>
            </a:r>
          </a:p>
          <a:p>
            <a:r>
              <a:rPr lang="sr-Cyrl-RS" sz="2800" dirty="0" smtClean="0"/>
              <a:t>Аналгетике примењивати у тачно одређеним дозним интервалима, јер се бол лакше купира у иницијалној фази, него када достигне висок интезитет</a:t>
            </a:r>
          </a:p>
          <a:p>
            <a:endParaRPr lang="sr-Cyrl-RS" dirty="0"/>
          </a:p>
          <a:p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50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Пут примене опиоида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4525963"/>
          </a:xfrm>
        </p:spPr>
        <p:txBody>
          <a:bodyPr/>
          <a:lstStyle/>
          <a:p>
            <a:r>
              <a:rPr lang="sr-Cyrl-RS" sz="2800" dirty="0"/>
              <a:t>Пут примене: пер ос, и.м, и.в. (у болусу или у континуираној </a:t>
            </a:r>
            <a:r>
              <a:rPr lang="sr-Cyrl-RS" sz="2800" dirty="0" smtClean="0"/>
              <a:t>инфузији), трансдермално</a:t>
            </a:r>
            <a:r>
              <a:rPr lang="sr-Cyrl-RS" sz="2800" dirty="0"/>
              <a:t>, </a:t>
            </a:r>
            <a:r>
              <a:rPr lang="sr-Cyrl-RS" sz="2800" dirty="0" smtClean="0"/>
              <a:t>сублингвално (суфентанил)субарахноидално</a:t>
            </a:r>
            <a:r>
              <a:rPr lang="sr-Cyrl-RS" sz="2800" dirty="0"/>
              <a:t>, перидурално, </a:t>
            </a:r>
            <a:r>
              <a:rPr lang="sr-Cyrl-RS" sz="2800" dirty="0" smtClean="0"/>
              <a:t>интратекално</a:t>
            </a:r>
          </a:p>
          <a:p>
            <a:pPr marL="0" indent="0">
              <a:buNone/>
            </a:pPr>
            <a:endParaRPr lang="sr-Cyrl-RS" sz="2800" dirty="0"/>
          </a:p>
          <a:p>
            <a:r>
              <a:rPr lang="sr-Cyrl-RS" sz="2800" dirty="0"/>
              <a:t>Начин давања: интермитантно, </a:t>
            </a:r>
            <a:r>
              <a:rPr lang="sr-Cyrl-RS" sz="2800" dirty="0" smtClean="0"/>
              <a:t>промптно, у </a:t>
            </a:r>
            <a:r>
              <a:rPr lang="sr-Cyrl-RS" sz="2800" dirty="0"/>
              <a:t>болус дозама, континуиране инфузије</a:t>
            </a:r>
            <a:r>
              <a:rPr lang="sr-Cyrl-RS" sz="2800" dirty="0" smtClean="0"/>
              <a:t>.- </a:t>
            </a:r>
            <a:r>
              <a:rPr lang="sr-Cyrl-RS" sz="2800" dirty="0"/>
              <a:t>значајно за брзину апсорпције, дужину дејства и појаву нежељених ефеката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Превентивна аналгезија („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preemptive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analgesia)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4525963"/>
          </a:xfrm>
        </p:spPr>
        <p:txBody>
          <a:bodyPr/>
          <a:lstStyle/>
          <a:p>
            <a:r>
              <a:rPr lang="sr-Cyrl-RS" dirty="0" smtClean="0"/>
              <a:t>Новији приступ контроли бола</a:t>
            </a:r>
          </a:p>
          <a:p>
            <a:r>
              <a:rPr lang="sr-Cyrl-RS" dirty="0" smtClean="0"/>
              <a:t>Превенција бола применом аналгетика када се очекује болно стање</a:t>
            </a:r>
          </a:p>
          <a:p>
            <a:r>
              <a:rPr lang="sr-Cyrl-RS" dirty="0" smtClean="0"/>
              <a:t>У премедикацији, чиме се редукује потреба за интраопаративном и постоперативном аналгезијом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405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Аналгезија коју контролише пацијент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(PCA- patient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controled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analgesia)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Само за свесне, комплијантне болеснике</a:t>
            </a:r>
          </a:p>
          <a:p>
            <a:r>
              <a:rPr lang="sr-Cyrl-RS" sz="2800" dirty="0" smtClean="0"/>
              <a:t>Према интезитету бола, пацијенти сами подешавају брзину континуиране инфузије опиоида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535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Постоперативни бол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значај купирања овог бола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/>
              <a:t>Акутан бол који треба купирати</a:t>
            </a:r>
          </a:p>
          <a:p>
            <a:r>
              <a:rPr lang="sr-Cyrl-RS" dirty="0" smtClean="0"/>
              <a:t>Болесник који има болове,  заузима „анталгични“ положај, уз смањење покрета, смањење екскурзије дисања и рефлекса кашља</a:t>
            </a:r>
          </a:p>
          <a:p>
            <a:r>
              <a:rPr lang="sr-Cyrl-RS" dirty="0" smtClean="0"/>
              <a:t>Последице су венска стаза, уз повећан ризик од тромбозе, заостајање секрета у трахеобронхијалном стаблу, уз ризик од хипостатске пнеумоније</a:t>
            </a:r>
          </a:p>
          <a:p>
            <a:r>
              <a:rPr lang="sr-Cyrl-RS" dirty="0" smtClean="0"/>
              <a:t>У „нултом“ дану ефекат интраоперативно примењених опиоида траје још 6-8 часова након операције</a:t>
            </a:r>
          </a:p>
          <a:p>
            <a:r>
              <a:rPr lang="sr-Cyrl-RS" dirty="0" smtClean="0"/>
              <a:t>Након тог времена давати аналгетике на сваких 6 часова, и наредног (првог постоперативног) дана, а затим их давати по потреби</a:t>
            </a:r>
          </a:p>
        </p:txBody>
      </p:sp>
    </p:spTree>
    <p:extLst>
      <p:ext uri="{BB962C8B-B14F-4D97-AF65-F5344CB8AC3E}">
        <p14:creationId xmlns:p14="http://schemas.microsoft.com/office/powerpoint/2010/main" val="2716834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Комбинације опиоидних аналгетика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32511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 третману хроничног бола са периодичним пробојем бола  - комбинација споро-ослобађајуће формулације морфина за базичан бол и краткоделујућа формулација (букалета) фентанила који има брз почетак дејства, за пробојни бол</a:t>
            </a:r>
          </a:p>
          <a:p>
            <a:r>
              <a:rPr lang="sr-Cyrl-RS" sz="2400" dirty="0" smtClean="0"/>
              <a:t>За инфламаторни или ноцицептивни умерени </a:t>
            </a:r>
            <a:r>
              <a:rPr lang="sr-Cyrl-RS" sz="2400" dirty="0" smtClean="0"/>
              <a:t>бол често </a:t>
            </a:r>
            <a:r>
              <a:rPr lang="sr-Cyrl-RS" sz="2400" dirty="0" smtClean="0"/>
              <a:t>се користи комбинација слабог опиоида кодеина и других </a:t>
            </a:r>
            <a:r>
              <a:rPr lang="sr-Cyrl-RS" sz="2400" dirty="0" smtClean="0"/>
              <a:t>аналгетика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0513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Опиоиди са ултракратким дејством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Ремифентанил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Кратак полуживот</a:t>
            </a:r>
          </a:p>
          <a:p>
            <a:r>
              <a:rPr lang="sr-Cyrl-RS" dirty="0" smtClean="0"/>
              <a:t>У континуираној инфузији, преко инфузионих пумпи</a:t>
            </a:r>
          </a:p>
          <a:p>
            <a:r>
              <a:rPr lang="sr-Cyrl-RS" dirty="0" smtClean="0"/>
              <a:t>Дејство престаје одмах након искључења инфузије</a:t>
            </a:r>
          </a:p>
          <a:p>
            <a:r>
              <a:rPr lang="sr-Cyrl-RS" dirty="0" smtClean="0"/>
              <a:t>Безбедан за примену у ЈИЛ-у, јер нема нежељених ефеката 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8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Опиоидни антагонисти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Најважнији су Н-супституисани деривати морфина: </a:t>
            </a:r>
            <a:r>
              <a:rPr lang="ru-RU" b="1" dirty="0"/>
              <a:t>налоксон </a:t>
            </a:r>
            <a:r>
              <a:rPr lang="ru-RU" dirty="0"/>
              <a:t>и</a:t>
            </a:r>
            <a:r>
              <a:rPr lang="ru-RU" b="1" dirty="0"/>
              <a:t> налтрексон</a:t>
            </a:r>
          </a:p>
          <a:p>
            <a:r>
              <a:rPr lang="ru-RU" dirty="0"/>
              <a:t>Везују се за ОП рецепторе ми типа. Компетитивним механизмом антагонизују депресивне ефекте опиоида на ми рецепторима. </a:t>
            </a:r>
          </a:p>
          <a:p>
            <a:r>
              <a:rPr lang="ru-RU" dirty="0" smtClean="0"/>
              <a:t>Налоксон </a:t>
            </a:r>
            <a:r>
              <a:rPr lang="ru-RU" dirty="0"/>
              <a:t>и налтрексон комплетно и скоро драматично отклањају све ефекте опиоида у току           1-2 минута (нормализовање дисања, долазак свести, нормализовање ширине зеница, нормализовање цревне перисталтике)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8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356" name="Group 468"/>
          <p:cNvGraphicFramePr>
            <a:graphicFrameLocks noGrp="1"/>
          </p:cNvGraphicFramePr>
          <p:nvPr/>
        </p:nvGraphicFramePr>
        <p:xfrm>
          <a:off x="0" y="28575"/>
          <a:ext cx="9144000" cy="6680200"/>
        </p:xfrm>
        <a:graphic>
          <a:graphicData uri="http://schemas.openxmlformats.org/drawingml/2006/table">
            <a:tbl>
              <a:tblPr/>
              <a:tblGrid>
                <a:gridCol w="1692275"/>
                <a:gridCol w="1439863"/>
                <a:gridCol w="1152525"/>
                <a:gridCol w="1582737"/>
                <a:gridCol w="1152525"/>
                <a:gridCol w="1008063"/>
                <a:gridCol w="1116012"/>
              </a:tblGrid>
              <a:tr h="485798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Table 31-1. Common opioid analgesics.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Generic Name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Product Name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Approximate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Dose (mg)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Oral: Parenteral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Potency Ratio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Duration of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Analgesia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(hours)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Maximum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Efficacy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Addiction/Abuse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Liability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9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Morphine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 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Hydromorphone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Dilaudid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1.5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Oxymorphone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Numorphan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1.5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9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Methadone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Dolophine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4-6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Meperidine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Demerol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60-100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2-4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Fentanyl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Sublimaze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0.1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Parenteral only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1-1.5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Sufentanil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Sufenta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0.02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Parenteral only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1-1.5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Alfentanil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Alfenta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Titrated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Parenteral only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0.25-0.75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Levorphanol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Levo-Dromoran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2-3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4-5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02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1430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Појам </a:t>
            </a:r>
            <a:r>
              <a:rPr lang="en-US" dirty="0" err="1" smtClean="0"/>
              <a:t>опиоиди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користи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означи</a:t>
            </a:r>
            <a:r>
              <a:rPr lang="en-US" dirty="0" smtClean="0"/>
              <a:t>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супстанце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везују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опиоидне</a:t>
            </a:r>
            <a:r>
              <a:rPr lang="en-US" dirty="0" smtClean="0"/>
              <a:t> </a:t>
            </a:r>
            <a:r>
              <a:rPr lang="en-US" dirty="0" err="1" smtClean="0"/>
              <a:t>рецепторе</a:t>
            </a:r>
            <a:r>
              <a:rPr lang="en-US" dirty="0" smtClean="0"/>
              <a:t> и </a:t>
            </a:r>
            <a:r>
              <a:rPr lang="en-US" dirty="0" err="1" smtClean="0"/>
              <a:t>делују</a:t>
            </a:r>
            <a:r>
              <a:rPr lang="en-US" dirty="0" smtClean="0"/>
              <a:t> </a:t>
            </a:r>
            <a:r>
              <a:rPr lang="en-US" dirty="0" err="1" smtClean="0"/>
              <a:t>слично</a:t>
            </a:r>
            <a:r>
              <a:rPr lang="en-US" dirty="0" smtClean="0"/>
              <a:t> </a:t>
            </a:r>
            <a:r>
              <a:rPr lang="en-US" dirty="0" err="1" smtClean="0"/>
              <a:t>морфину</a:t>
            </a:r>
            <a:endParaRPr lang="en-US" dirty="0" smtClean="0"/>
          </a:p>
          <a:p>
            <a:r>
              <a:rPr lang="sr-Latn-CS" dirty="0" smtClean="0">
                <a:solidFill>
                  <a:srgbClr val="FF0000"/>
                </a:solidFill>
              </a:rPr>
              <a:t>Морфин</a:t>
            </a:r>
            <a:r>
              <a:rPr lang="sr-Latn-CS" dirty="0" smtClean="0"/>
              <a:t> </a:t>
            </a:r>
            <a:r>
              <a:rPr lang="sr-Latn-CS" dirty="0"/>
              <a:t>је  најзначајнији алкалоид добијен из опијума, сасушеног сока  који настаје засецањем чаура </a:t>
            </a:r>
            <a:r>
              <a:rPr lang="sr-Cyrl-CS" dirty="0"/>
              <a:t>тзв. опијумског мака (</a:t>
            </a:r>
            <a:r>
              <a:rPr lang="sr-Latn-CS" i="1" dirty="0"/>
              <a:t>Papaver somniferum var.album</a:t>
            </a:r>
            <a:r>
              <a:rPr lang="sr-Latn-CS" i="1" dirty="0" smtClean="0"/>
              <a:t>)</a:t>
            </a:r>
            <a:endParaRPr lang="en-US" i="1" dirty="0" smtClean="0"/>
          </a:p>
          <a:p>
            <a:r>
              <a:rPr lang="sr-Latn-CS" dirty="0" smtClean="0"/>
              <a:t>M</a:t>
            </a:r>
            <a:r>
              <a:rPr lang="sr-Cyrl-CS" dirty="0"/>
              <a:t>орфин је типичан опиоидни аналгетик и представља референтну супстанцу за читаву групу </a:t>
            </a:r>
            <a:r>
              <a:rPr lang="sr-Cyrl-CS" dirty="0" smtClean="0"/>
              <a:t>опиоида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9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2945" name="Group 497"/>
          <p:cNvGraphicFramePr>
            <a:graphicFrameLocks noGrp="1"/>
          </p:cNvGraphicFramePr>
          <p:nvPr/>
        </p:nvGraphicFramePr>
        <p:xfrm>
          <a:off x="0" y="0"/>
          <a:ext cx="9144000" cy="1557338"/>
        </p:xfrm>
        <a:graphic>
          <a:graphicData uri="http://schemas.openxmlformats.org/drawingml/2006/table">
            <a:tbl>
              <a:tblPr/>
              <a:tblGrid>
                <a:gridCol w="1547813"/>
                <a:gridCol w="1368425"/>
                <a:gridCol w="1295400"/>
                <a:gridCol w="1655762"/>
                <a:gridCol w="1152525"/>
                <a:gridCol w="1008063"/>
                <a:gridCol w="1116012"/>
              </a:tblGrid>
              <a:tr h="422275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Table 31-1. Common opioid analgesics.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Generic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Product 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Approximate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Dose (mg)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Oral: Parenteral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Potency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Duration of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Analgesia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(hours)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Maximum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Efficacy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/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Addiction/Abuse</a:t>
                      </a:r>
                      <a:b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Liability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2944" name="Group 496"/>
          <p:cNvGraphicFramePr>
            <a:graphicFrameLocks noGrp="1"/>
          </p:cNvGraphicFramePr>
          <p:nvPr/>
        </p:nvGraphicFramePr>
        <p:xfrm>
          <a:off x="0" y="1557338"/>
          <a:ext cx="9144000" cy="5226051"/>
        </p:xfrm>
        <a:graphic>
          <a:graphicData uri="http://schemas.openxmlformats.org/drawingml/2006/table">
            <a:tbl>
              <a:tblPr/>
              <a:tblGrid>
                <a:gridCol w="1547813"/>
                <a:gridCol w="1368425"/>
                <a:gridCol w="1295400"/>
                <a:gridCol w="1655762"/>
                <a:gridCol w="1152525"/>
                <a:gridCol w="1008063"/>
                <a:gridCol w="1116012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Codeine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30-60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Oxycodone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Percodan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4.5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Moderate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Dihydrocodeine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Drocode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16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Moderate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Propoxyphene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Darvon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60-120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Oral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Very 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Pentazocine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Talwin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30-50</a:t>
                      </a:r>
                      <a:r>
                        <a:rPr kumimoji="0" lang="en-US" altLang="ko-KR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  <a:endParaRPr kumimoji="0" lang="en-US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Medium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Moderate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Nalbuphine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Nubain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sr-Latn-C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Par</a:t>
                      </a: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enteral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Buprenorphine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Buprenex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Parenteral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4-8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Butorphanol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Stadol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Parenteral only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3-4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굴림" charset="-127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90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09" y="609600"/>
            <a:ext cx="7721599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9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Опиоидни рецептори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sr-Cyrl-RS" sz="2600" dirty="0" smtClean="0">
                <a:latin typeface="Times New Roman"/>
                <a:ea typeface="Times New Roman"/>
              </a:rPr>
              <a:t>Три </a:t>
            </a:r>
            <a:r>
              <a:rPr lang="sr-Cyrl-RS" sz="2600" dirty="0">
                <a:latin typeface="Times New Roman"/>
                <a:ea typeface="Times New Roman"/>
              </a:rPr>
              <a:t>типа опиоидних рецептора који се, на основу старе класификације, називају </a:t>
            </a:r>
            <a:r>
              <a:rPr lang="sr-Cyrl-RS" sz="2600" b="1" dirty="0">
                <a:latin typeface="Times New Roman"/>
                <a:ea typeface="Times New Roman"/>
              </a:rPr>
              <a:t>ми(μ)</a:t>
            </a:r>
            <a:r>
              <a:rPr lang="sr-Cyrl-RS" sz="2600" dirty="0">
                <a:latin typeface="Times New Roman"/>
                <a:ea typeface="Times New Roman"/>
              </a:rPr>
              <a:t>, </a:t>
            </a:r>
            <a:r>
              <a:rPr lang="sr-Cyrl-RS" sz="2600" b="1" dirty="0">
                <a:latin typeface="Times New Roman"/>
                <a:ea typeface="Times New Roman"/>
              </a:rPr>
              <a:t>капа</a:t>
            </a:r>
            <a:r>
              <a:rPr lang="sr-Latn-CS" sz="2600" b="1" dirty="0">
                <a:latin typeface="Times New Roman"/>
                <a:ea typeface="Times New Roman"/>
              </a:rPr>
              <a:t>(</a:t>
            </a:r>
            <a:r>
              <a:rPr lang="el-GR" sz="2600" b="1" dirty="0">
                <a:latin typeface="Times New Roman"/>
                <a:ea typeface="Times New Roman"/>
              </a:rPr>
              <a:t>κ</a:t>
            </a:r>
            <a:r>
              <a:rPr lang="sr-Latn-CS" sz="2600" b="1" dirty="0">
                <a:latin typeface="Times New Roman"/>
                <a:ea typeface="Times New Roman"/>
              </a:rPr>
              <a:t>) </a:t>
            </a:r>
            <a:r>
              <a:rPr lang="sr-Cyrl-RS" sz="2600" b="1" dirty="0">
                <a:latin typeface="Times New Roman"/>
                <a:ea typeface="Times New Roman"/>
              </a:rPr>
              <a:t>и </a:t>
            </a:r>
            <a:r>
              <a:rPr lang="ru-RU" sz="2600" b="1" dirty="0">
                <a:latin typeface="Times New Roman"/>
                <a:ea typeface="Times New Roman"/>
              </a:rPr>
              <a:t>делта (</a:t>
            </a:r>
            <a:r>
              <a:rPr lang="en-US" sz="2600" b="1" dirty="0">
                <a:latin typeface="Times New Roman"/>
                <a:ea typeface="Times New Roman"/>
                <a:sym typeface="Symbol"/>
              </a:rPr>
              <a:t></a:t>
            </a:r>
            <a:r>
              <a:rPr lang="ru-RU" sz="2600" b="1" dirty="0" smtClean="0">
                <a:latin typeface="Times New Roman"/>
                <a:ea typeface="Times New Roman"/>
              </a:rPr>
              <a:t>)</a:t>
            </a:r>
            <a:r>
              <a:rPr lang="en-US" sz="2600" b="1" dirty="0" smtClean="0">
                <a:latin typeface="Times New Roman"/>
                <a:ea typeface="Times New Roman"/>
              </a:rPr>
              <a:t> </a:t>
            </a:r>
            <a:r>
              <a:rPr lang="sr-Cyrl-RS" sz="2600" dirty="0" smtClean="0">
                <a:latin typeface="Times New Roman"/>
                <a:ea typeface="Times New Roman"/>
              </a:rPr>
              <a:t>рецептори</a:t>
            </a:r>
            <a:r>
              <a:rPr lang="sr-Cyrl-RS" sz="2600" dirty="0">
                <a:latin typeface="Times New Roman"/>
                <a:ea typeface="Times New Roman"/>
              </a:rPr>
              <a:t>, односно према новијој </a:t>
            </a:r>
            <a:r>
              <a:rPr lang="sr-Latn-RS" sz="2600" dirty="0">
                <a:latin typeface="Times New Roman"/>
                <a:ea typeface="Times New Roman"/>
              </a:rPr>
              <a:t>IUPHAR </a:t>
            </a:r>
            <a:r>
              <a:rPr lang="sr-Cyrl-RS" sz="2600" dirty="0">
                <a:latin typeface="Times New Roman"/>
                <a:ea typeface="Times New Roman"/>
              </a:rPr>
              <a:t>номенклатури из 2000.године на  </a:t>
            </a:r>
            <a:r>
              <a:rPr lang="sr-Cyrl-RS" sz="2600" b="1" dirty="0">
                <a:latin typeface="Times New Roman"/>
                <a:ea typeface="Times New Roman"/>
              </a:rPr>
              <a:t>М</a:t>
            </a:r>
            <a:r>
              <a:rPr lang="sr-Latn-RS" sz="2600" b="1" dirty="0">
                <a:latin typeface="Times New Roman"/>
                <a:ea typeface="Times New Roman"/>
              </a:rPr>
              <a:t>OP</a:t>
            </a:r>
            <a:r>
              <a:rPr lang="sr-Cyrl-RS" sz="2600" b="1" dirty="0">
                <a:latin typeface="Times New Roman"/>
                <a:ea typeface="Times New Roman"/>
              </a:rPr>
              <a:t> (μ),</a:t>
            </a:r>
            <a:r>
              <a:rPr lang="sr-Latn-RS" sz="2600" b="1" dirty="0">
                <a:latin typeface="Times New Roman"/>
                <a:ea typeface="Times New Roman"/>
              </a:rPr>
              <a:t> KOP</a:t>
            </a:r>
            <a:r>
              <a:rPr lang="sr-Cyrl-RS" sz="2600" b="1" dirty="0">
                <a:latin typeface="Times New Roman"/>
                <a:ea typeface="Times New Roman"/>
              </a:rPr>
              <a:t> (</a:t>
            </a:r>
            <a:r>
              <a:rPr lang="el-GR" sz="2600" b="1" dirty="0">
                <a:latin typeface="Times New Roman"/>
                <a:ea typeface="Times New Roman"/>
              </a:rPr>
              <a:t>κ</a:t>
            </a:r>
            <a:r>
              <a:rPr lang="sr-Latn-CS" sz="2600" b="1" dirty="0">
                <a:latin typeface="Times New Roman"/>
                <a:ea typeface="Times New Roman"/>
              </a:rPr>
              <a:t>) </a:t>
            </a:r>
            <a:r>
              <a:rPr lang="sr-Cyrl-RS" sz="2600" dirty="0" smtClean="0">
                <a:latin typeface="Times New Roman"/>
                <a:ea typeface="Times New Roman"/>
              </a:rPr>
              <a:t>и</a:t>
            </a:r>
            <a:r>
              <a:rPr lang="sr-Cyrl-RS" sz="2600" b="1" dirty="0" smtClean="0">
                <a:latin typeface="Times New Roman"/>
                <a:ea typeface="Times New Roman"/>
              </a:rPr>
              <a:t> </a:t>
            </a:r>
            <a:r>
              <a:rPr lang="sr-Latn-RS" sz="2600" b="1" dirty="0">
                <a:latin typeface="Times New Roman"/>
                <a:ea typeface="Times New Roman"/>
              </a:rPr>
              <a:t>DOP </a:t>
            </a:r>
            <a:r>
              <a:rPr lang="ru-RU" sz="2600" b="1" dirty="0">
                <a:latin typeface="Times New Roman"/>
                <a:ea typeface="Times New Roman"/>
              </a:rPr>
              <a:t>(</a:t>
            </a:r>
            <a:r>
              <a:rPr lang="en-US" sz="2600" b="1" dirty="0">
                <a:latin typeface="Times New Roman"/>
                <a:ea typeface="Times New Roman"/>
                <a:sym typeface="Symbol"/>
              </a:rPr>
              <a:t></a:t>
            </a:r>
            <a:r>
              <a:rPr lang="ru-RU" sz="2600" b="1" dirty="0">
                <a:latin typeface="Times New Roman"/>
                <a:ea typeface="Times New Roman"/>
              </a:rPr>
              <a:t>) </a:t>
            </a:r>
            <a:r>
              <a:rPr lang="ru-RU" sz="2600" dirty="0" smtClean="0">
                <a:latin typeface="Times New Roman"/>
                <a:ea typeface="Times New Roman"/>
              </a:rPr>
              <a:t>рецептори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ru-RU" sz="2600" dirty="0" smtClean="0">
                <a:latin typeface="Times New Roman"/>
                <a:ea typeface="Times New Roman"/>
              </a:rPr>
              <a:t>Ноцицептин рецептор </a:t>
            </a:r>
            <a:r>
              <a:rPr lang="ru-RU" sz="2600" b="1" dirty="0" smtClean="0">
                <a:latin typeface="Times New Roman"/>
                <a:ea typeface="Times New Roman"/>
              </a:rPr>
              <a:t>(</a:t>
            </a:r>
            <a:r>
              <a:rPr lang="sr-Latn-RS" sz="2600" b="1" dirty="0">
                <a:latin typeface="Times New Roman"/>
                <a:ea typeface="Times New Roman"/>
              </a:rPr>
              <a:t>NOP</a:t>
            </a:r>
            <a:r>
              <a:rPr lang="ru-RU" sz="2600" b="1" dirty="0" smtClean="0">
                <a:latin typeface="Times New Roman"/>
                <a:ea typeface="Times New Roman"/>
              </a:rPr>
              <a:t>) </a:t>
            </a:r>
            <a:r>
              <a:rPr lang="ru-RU" sz="2600" dirty="0" smtClean="0">
                <a:latin typeface="Times New Roman"/>
                <a:ea typeface="Times New Roman"/>
              </a:rPr>
              <a:t>- сличан </a:t>
            </a:r>
            <a:r>
              <a:rPr lang="ru-RU" sz="2600" dirty="0">
                <a:latin typeface="Times New Roman"/>
                <a:ea typeface="Times New Roman"/>
              </a:rPr>
              <a:t>опиоидним</a:t>
            </a:r>
            <a:r>
              <a:rPr lang="ru-RU" sz="2600" dirty="0" smtClean="0">
                <a:latin typeface="Times New Roman"/>
                <a:ea typeface="Times New Roman"/>
              </a:rPr>
              <a:t>  за кога се </a:t>
            </a:r>
            <a:r>
              <a:rPr lang="sr-Cyrl-RS" sz="2600" dirty="0">
                <a:latin typeface="Times New Roman"/>
                <a:ea typeface="Times New Roman"/>
              </a:rPr>
              <a:t>везује ендогени лиганд ноцицептин, али налоксон не може антагонизовати његова дејства, па као такав није класичан опиодни рецептор</a:t>
            </a:r>
            <a:r>
              <a:rPr lang="sr-Cyrl-RS" dirty="0">
                <a:latin typeface="Times New Roman"/>
                <a:ea typeface="Times New Roman"/>
              </a:rPr>
              <a:t>. 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69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лога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опиоидних рецептора 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Latn-CS" sz="3200" dirty="0">
                <a:latin typeface="Times New Roman" pitchFamily="18" charset="0"/>
                <a:cs typeface="Times New Roman" pitchFamily="18" charset="0"/>
              </a:rPr>
              <a:t>фармаколошким ефектима 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опиоида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1560732"/>
              </p:ext>
            </p:extLst>
          </p:nvPr>
        </p:nvGraphicFramePr>
        <p:xfrm>
          <a:off x="381000" y="1981200"/>
          <a:ext cx="82296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4876800"/>
                <a:gridCol w="1219200"/>
              </a:tblGrid>
              <a:tr h="2946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Рецепотор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Ефекти стимулисног рецептора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М</a:t>
                      </a:r>
                      <a:r>
                        <a:rPr lang="en-US" dirty="0" smtClean="0"/>
                        <a:t>OP (</a:t>
                      </a:r>
                      <a:r>
                        <a:rPr lang="el-GR" dirty="0" smtClean="0"/>
                        <a:t>μ)</a:t>
                      </a:r>
                      <a:r>
                        <a:rPr lang="sr-Cyrl-RS" dirty="0" smtClean="0"/>
                        <a:t>- ми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супраспинална и спинална аналгезија, седација, зависност, еуфорија, депресија дисања, модулација ослобађања хормона и појединих неуротрансмитера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KOP (</a:t>
                      </a:r>
                      <a:r>
                        <a:rPr lang="el-GR" dirty="0" smtClean="0"/>
                        <a:t>κ)</a:t>
                      </a:r>
                      <a:r>
                        <a:rPr lang="sr-Cyrl-RS" dirty="0" smtClean="0"/>
                        <a:t>- капа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миоза, спинална аналгезија, седација, дисфорија, повећање ослобађања антидиуретског хормона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DOP </a:t>
                      </a:r>
                      <a:r>
                        <a:rPr lang="sr-Cyrl-RS" dirty="0" smtClean="0"/>
                        <a:t>(</a:t>
                      </a:r>
                      <a:r>
                        <a:rPr lang="el-GR" dirty="0" smtClean="0"/>
                        <a:t>δ</a:t>
                      </a:r>
                      <a:r>
                        <a:rPr lang="sr-Cyrl-RS" dirty="0" smtClean="0"/>
                        <a:t>)- делта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спинална аналгезија,  модулација ослобађања хормона и појединих неуротрансмитера, смањен мотилитет ГИТ-а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6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Механизам дејства опиоида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/>
              <a:t>Делују као агонисти специфичних Г -куплованих опиоидних рецептора који се налазе у деловима ЦНС-а  и кичмене мождине и учествују у процесу преноса и модулациј</a:t>
            </a:r>
            <a:r>
              <a:rPr lang="en-US" sz="2000" dirty="0" smtClean="0"/>
              <a:t>e </a:t>
            </a:r>
            <a:r>
              <a:rPr lang="sr-Cyrl-RS" sz="2000" dirty="0" smtClean="0"/>
              <a:t>бола</a:t>
            </a:r>
          </a:p>
          <a:p>
            <a:r>
              <a:rPr lang="sr-Cyrl-RS" sz="2000" dirty="0" smtClean="0"/>
              <a:t>Стимулација опиоидних рецептора изазивају инхибицију аденил циклазе и смањење садржаја </a:t>
            </a:r>
            <a:r>
              <a:rPr lang="en-US" sz="2000" dirty="0" smtClean="0"/>
              <a:t>c</a:t>
            </a:r>
            <a:r>
              <a:rPr lang="sr-Cyrl-RS" sz="2000" dirty="0" smtClean="0"/>
              <a:t>АМ</a:t>
            </a:r>
            <a:r>
              <a:rPr lang="en-US" sz="2000" dirty="0" smtClean="0"/>
              <a:t>P-</a:t>
            </a:r>
            <a:r>
              <a:rPr lang="sr-Cyrl-RS" sz="2000" dirty="0" smtClean="0"/>
              <a:t>а у ћелији. Директним спајањем Г- протеина са јонским каналом, опиоиди поспешују отварање калијумових канала а инхибирају отварање волтажних калцијумских канала. Ови мембрански ефекти смањују и ексцитацију неурона (због уласка калијума и хиперполаризације) и ослобађање неуротрансмитера</a:t>
            </a:r>
            <a:endParaRPr lang="sr-Cyrl-RS" sz="2000" dirty="0"/>
          </a:p>
          <a:p>
            <a:pPr marL="0" indent="0">
              <a:buNone/>
            </a:pPr>
            <a:endParaRPr lang="sr-Cyrl-RS" sz="2000" dirty="0" smtClean="0"/>
          </a:p>
          <a:p>
            <a:r>
              <a:rPr lang="sr-Cyrl-RS" sz="2000" b="1" dirty="0"/>
              <a:t>У</a:t>
            </a:r>
            <a:r>
              <a:rPr lang="sr-Cyrl-RS" sz="2000" b="1" dirty="0" smtClean="0"/>
              <a:t>купан ефекат опиоида на ћелијском нивоу је инхибиторан</a:t>
            </a:r>
            <a:r>
              <a:rPr lang="sr-Cyrl-RS" sz="2000" dirty="0" smtClean="0"/>
              <a:t>. </a:t>
            </a:r>
            <a:endParaRPr lang="sr-Cyrl-RS" sz="2000" dirty="0"/>
          </a:p>
        </p:txBody>
      </p:sp>
    </p:spTree>
    <p:extLst>
      <p:ext uri="{BB962C8B-B14F-4D97-AF65-F5344CB8AC3E}">
        <p14:creationId xmlns:p14="http://schemas.microsoft.com/office/powerpoint/2010/main" val="162400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Опиоиди и неуротрансмитери у ЦНСу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325112"/>
          </a:xfrm>
        </p:spPr>
        <p:txBody>
          <a:bodyPr/>
          <a:lstStyle/>
          <a:p>
            <a:r>
              <a:rPr lang="sr-Cyrl-RS" dirty="0" smtClean="0"/>
              <a:t>Блокирају ослобађање инхибиторног неуротрансмитера ГАБА-е, па тако, </a:t>
            </a:r>
          </a:p>
          <a:p>
            <a:r>
              <a:rPr lang="sr-Cyrl-RS" dirty="0" smtClean="0"/>
              <a:t>Повећавају ослобађање норадреналина, серотонина и опиопептина и заустављају пренос импулса са примарног на секундарни сензорни систем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8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Ендогени опиоиди („опиопептини“)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sr-Cyrl-R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Биолошки </a:t>
            </a:r>
            <a:r>
              <a:rPr lang="sr-Cyrl-R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активни пептиди који се налазе у ЦНС-у и који испољавају слично дејство као морфин.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sr-Cyrl-R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sr-Cyrl-R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породице ових пептида: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sr-Cyrl-R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ЕНКЕФАЛИНИ :                                                     метионин-енкефалин; </a:t>
            </a:r>
            <a:r>
              <a:rPr lang="sr-Cyrl-R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леуцин-енкефалин-делта рец</a:t>
            </a:r>
            <a:endParaRPr lang="sr-Cyrl-R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sr-Cyrl-R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ДИНОРФИНИ:                                                                      динорфин А, динорфин Б </a:t>
            </a:r>
            <a:r>
              <a:rPr lang="sr-Cyrl-R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–капа рец</a:t>
            </a:r>
            <a:endParaRPr lang="sr-Cyrl-R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sr-Cyrl-R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ЕНДОРФИНИ:                                                              бета-ендорфин,                                                   ендоморфин-1, ендоморфин-2 </a:t>
            </a:r>
            <a:r>
              <a:rPr lang="sr-Cyrl-R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ми рец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7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715</TotalTime>
  <Words>1548</Words>
  <Application>Microsoft Office PowerPoint</Application>
  <PresentationFormat>On-screen Show (4:3)</PresentationFormat>
  <Paragraphs>280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Urban</vt:lpstr>
      <vt:lpstr>ИАСМ И21 - Медицина бола  ОПИОИДИ У ТЕРАПИЈИ БОЛА</vt:lpstr>
      <vt:lpstr>Терминологија</vt:lpstr>
      <vt:lpstr>ОПИОИДИ</vt:lpstr>
      <vt:lpstr>PowerPoint Presentation</vt:lpstr>
      <vt:lpstr>Опиоидни рецептори</vt:lpstr>
      <vt:lpstr>Улога опиоидних рецептора у фармаколошким ефектима опиоида</vt:lpstr>
      <vt:lpstr>Механизам дејства опиоида</vt:lpstr>
      <vt:lpstr>Опиоиди и неуротрансмитери у ЦНСу</vt:lpstr>
      <vt:lpstr>Ендогени опиоиди („опиопептини“)</vt:lpstr>
      <vt:lpstr>Фармакокинетика опиоида</vt:lpstr>
      <vt:lpstr>Фармаколошка дејства опиоида</vt:lpstr>
      <vt:lpstr>Индикације за примену опиоида</vt:lpstr>
      <vt:lpstr>Контраиндикације </vt:lpstr>
      <vt:lpstr>Нежељена дејства</vt:lpstr>
      <vt:lpstr>Толеранција на опиоиде</vt:lpstr>
      <vt:lpstr>Физичка зависност  (апстиненцијални синдром)</vt:lpstr>
      <vt:lpstr>Адикција (психичка зависност)</vt:lpstr>
      <vt:lpstr>Опиоиди са јаким аналгетским дејством</vt:lpstr>
      <vt:lpstr>Опиоиди са благим до умереним аналгетским дејством</vt:lpstr>
      <vt:lpstr>Аналгезија </vt:lpstr>
      <vt:lpstr> Терапија акутног бола </vt:lpstr>
      <vt:lpstr>Пут примене опиоида</vt:lpstr>
      <vt:lpstr>Превентивна аналгезија („preemptive“ analgesia)</vt:lpstr>
      <vt:lpstr>Аналгезија коју контролише пацијент (PCA- patient controled analgesia)</vt:lpstr>
      <vt:lpstr>Постоперативни бол и значај купирања овог бола</vt:lpstr>
      <vt:lpstr>Комбинације опиоидних аналгетика</vt:lpstr>
      <vt:lpstr> Опиоиди са ултракратким дејством Ремифентанил </vt:lpstr>
      <vt:lpstr>Опиоидни антагонисти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ИАСМ И15 Медицина бола  ОПИОИДИ У ТЕРАПИЈИ БОЛА</dc:title>
  <dc:creator>Aleksa</dc:creator>
  <cp:lastModifiedBy>Admin</cp:lastModifiedBy>
  <cp:revision>65</cp:revision>
  <dcterms:created xsi:type="dcterms:W3CDTF">2019-10-19T20:32:42Z</dcterms:created>
  <dcterms:modified xsi:type="dcterms:W3CDTF">2019-10-30T11:44:05Z</dcterms:modified>
</cp:coreProperties>
</file>